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6" d="100"/>
          <a:sy n="76" d="100"/>
        </p:scale>
        <p:origin x="-984" y="-7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67F79F4D-EFF1-4CDB-A4B6-61874E8D44FA}" type="datetimeFigureOut">
              <a:rPr lang="en-US" smtClean="0"/>
              <a:t>12/4/2012</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221D72A3-E664-4978-A395-A6F55D713519}"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7F79F4D-EFF1-4CDB-A4B6-61874E8D44FA}" type="datetimeFigureOut">
              <a:rPr lang="en-US" smtClean="0"/>
              <a:t>12/4/2012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1D72A3-E664-4978-A395-A6F55D713519}"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67F79F4D-EFF1-4CDB-A4B6-61874E8D44FA}" type="datetimeFigureOut">
              <a:rPr lang="en-US" smtClean="0"/>
              <a:t>12/4/2012</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221D72A3-E664-4978-A395-A6F55D713519}"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67F79F4D-EFF1-4CDB-A4B6-61874E8D44FA}" type="datetimeFigureOut">
              <a:rPr lang="en-US" smtClean="0"/>
              <a:t>12/4/2012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221D72A3-E664-4978-A395-A6F55D713519}" type="slidenum">
              <a:rPr lang="en-US" smtClean="0"/>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67F79F4D-EFF1-4CDB-A4B6-61874E8D44FA}" type="datetimeFigureOut">
              <a:rPr lang="en-US" smtClean="0"/>
              <a:t>12/4/2012</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221D72A3-E664-4978-A395-A6F55D713519}" type="slidenum">
              <a:rPr lang="en-US" smtClean="0"/>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67F79F4D-EFF1-4CDB-A4B6-61874E8D44FA}" type="datetimeFigureOut">
              <a:rPr lang="en-US" smtClean="0"/>
              <a:t>12/4/2012</a:t>
            </a:fld>
            <a:endParaRPr lang="en-US"/>
          </a:p>
        </p:txBody>
      </p:sp>
      <p:sp>
        <p:nvSpPr>
          <p:cNvPr id="10" name="Slide Number Placeholder 9"/>
          <p:cNvSpPr>
            <a:spLocks noGrp="1"/>
          </p:cNvSpPr>
          <p:nvPr>
            <p:ph type="sldNum" sz="quarter" idx="16"/>
          </p:nvPr>
        </p:nvSpPr>
        <p:spPr/>
        <p:txBody>
          <a:bodyPr rtlCol="0"/>
          <a:lstStyle/>
          <a:p>
            <a:fld id="{221D72A3-E664-4978-A395-A6F55D713519}" type="slidenum">
              <a:rPr lang="en-US" smtClean="0"/>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67F79F4D-EFF1-4CDB-A4B6-61874E8D44FA}" type="datetimeFigureOut">
              <a:rPr lang="en-US" smtClean="0"/>
              <a:t>12/4/2012</a:t>
            </a:fld>
            <a:endParaRPr lang="en-US"/>
          </a:p>
        </p:txBody>
      </p:sp>
      <p:sp>
        <p:nvSpPr>
          <p:cNvPr id="12" name="Slide Number Placeholder 11"/>
          <p:cNvSpPr>
            <a:spLocks noGrp="1"/>
          </p:cNvSpPr>
          <p:nvPr>
            <p:ph type="sldNum" sz="quarter" idx="16"/>
          </p:nvPr>
        </p:nvSpPr>
        <p:spPr/>
        <p:txBody>
          <a:bodyPr rtlCol="0"/>
          <a:lstStyle/>
          <a:p>
            <a:fld id="{221D72A3-E664-4978-A395-A6F55D713519}" type="slidenum">
              <a:rPr lang="en-US" smtClean="0"/>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67F79F4D-EFF1-4CDB-A4B6-61874E8D44FA}" type="datetimeFigureOut">
              <a:rPr lang="en-US" smtClean="0"/>
              <a:t>12/4/2012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221D72A3-E664-4978-A395-A6F55D713519}"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7F79F4D-EFF1-4CDB-A4B6-61874E8D44FA}" type="datetimeFigureOut">
              <a:rPr lang="en-US" smtClean="0"/>
              <a:t>12/4/2012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221D72A3-E664-4978-A395-A6F55D713519}"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67F79F4D-EFF1-4CDB-A4B6-61874E8D44FA}" type="datetimeFigureOut">
              <a:rPr lang="en-US" smtClean="0"/>
              <a:t>12/4/2012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221D72A3-E664-4978-A395-A6F55D713519}" type="slidenum">
              <a:rPr lang="en-US" smtClean="0"/>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67F79F4D-EFF1-4CDB-A4B6-61874E8D44FA}" type="datetimeFigureOut">
              <a:rPr lang="en-US" smtClean="0"/>
              <a:t>12/4/2012</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221D72A3-E664-4978-A395-A6F55D713519}" type="slidenum">
              <a:rPr lang="en-US" smtClean="0"/>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67F79F4D-EFF1-4CDB-A4B6-61874E8D44FA}" type="datetimeFigureOut">
              <a:rPr lang="en-US" smtClean="0"/>
              <a:t>12/4/2012</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221D72A3-E664-4978-A395-A6F55D713519}"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err="1" smtClean="0"/>
              <a:t>WoK</a:t>
            </a:r>
            <a:r>
              <a:rPr lang="en-US" dirty="0" smtClean="0"/>
              <a:t> In Star Trek</a:t>
            </a:r>
            <a:endParaRPr lang="en-US" dirty="0"/>
          </a:p>
        </p:txBody>
      </p:sp>
      <p:sp>
        <p:nvSpPr>
          <p:cNvPr id="3" name="Subtitle 2"/>
          <p:cNvSpPr>
            <a:spLocks noGrp="1"/>
          </p:cNvSpPr>
          <p:nvPr>
            <p:ph type="subTitle" idx="1"/>
          </p:nvPr>
        </p:nvSpPr>
        <p:spPr/>
        <p:txBody>
          <a:bodyPr/>
          <a:lstStyle/>
          <a:p>
            <a:r>
              <a:rPr lang="en-US" dirty="0" smtClean="0"/>
              <a:t>By </a:t>
            </a:r>
            <a:r>
              <a:rPr lang="en-US" dirty="0" err="1" smtClean="0"/>
              <a:t>Kastriot</a:t>
            </a:r>
            <a:r>
              <a:rPr lang="en-US" dirty="0" smtClean="0"/>
              <a:t> </a:t>
            </a:r>
            <a:r>
              <a:rPr lang="en-US" dirty="0" err="1" smtClean="0"/>
              <a:t>Osmani</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Emotion</a:t>
            </a:r>
            <a:endParaRPr lang="en-US" dirty="0"/>
          </a:p>
        </p:txBody>
      </p:sp>
      <p:sp>
        <p:nvSpPr>
          <p:cNvPr id="3" name="Content Placeholder 2"/>
          <p:cNvSpPr>
            <a:spLocks noGrp="1"/>
          </p:cNvSpPr>
          <p:nvPr>
            <p:ph sz="quarter" idx="1"/>
          </p:nvPr>
        </p:nvSpPr>
        <p:spPr/>
        <p:txBody>
          <a:bodyPr/>
          <a:lstStyle/>
          <a:p>
            <a:r>
              <a:rPr lang="en-US" dirty="0"/>
              <a:t>to nail in the fact that if they rule against Data’s favor, they will be forcing a sentient being to become property, which is likened to slavery</a:t>
            </a:r>
            <a:r>
              <a:rPr lang="en-US" dirty="0" smtClean="0"/>
              <a:t>.</a:t>
            </a:r>
          </a:p>
          <a:p>
            <a:r>
              <a:rPr lang="en-US" dirty="0" smtClean="0"/>
              <a:t>It is a policy decision.</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Emotion</a:t>
            </a:r>
            <a:endParaRPr lang="en-US" dirty="0"/>
          </a:p>
        </p:txBody>
      </p:sp>
      <p:sp>
        <p:nvSpPr>
          <p:cNvPr id="3" name="Content Placeholder 2"/>
          <p:cNvSpPr>
            <a:spLocks noGrp="1"/>
          </p:cNvSpPr>
          <p:nvPr>
            <p:ph sz="quarter" idx="1"/>
          </p:nvPr>
        </p:nvSpPr>
        <p:spPr/>
        <p:txBody>
          <a:bodyPr/>
          <a:lstStyle/>
          <a:p>
            <a:r>
              <a:rPr lang="en-US" dirty="0" smtClean="0"/>
              <a:t>Played on emotion, </a:t>
            </a:r>
            <a:r>
              <a:rPr lang="en-US" dirty="0"/>
              <a:t>showing how Data is vastly different to a human being</a:t>
            </a:r>
            <a:r>
              <a:rPr lang="en-US" dirty="0" smtClean="0"/>
              <a:t>.</a:t>
            </a:r>
          </a:p>
          <a:p>
            <a:r>
              <a:rPr lang="en-US" dirty="0"/>
              <a:t>He was using negative emotion to try and get Data to seem like a more hostile and negative thing rather than a </a:t>
            </a:r>
            <a:r>
              <a:rPr lang="en-US" dirty="0" smtClean="0"/>
              <a:t>friend.</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Reason</a:t>
            </a:r>
            <a:endParaRPr lang="en-US" dirty="0"/>
          </a:p>
        </p:txBody>
      </p:sp>
      <p:sp>
        <p:nvSpPr>
          <p:cNvPr id="3" name="Content Placeholder 2"/>
          <p:cNvSpPr>
            <a:spLocks noGrp="1"/>
          </p:cNvSpPr>
          <p:nvPr>
            <p:ph sz="quarter" idx="1"/>
          </p:nvPr>
        </p:nvSpPr>
        <p:spPr/>
        <p:txBody>
          <a:bodyPr/>
          <a:lstStyle/>
          <a:p>
            <a:r>
              <a:rPr lang="en-US" dirty="0" smtClean="0"/>
              <a:t>(</a:t>
            </a:r>
            <a:r>
              <a:rPr lang="en-US" dirty="0"/>
              <a:t>although I feel it was an irrelevant and therefore invalid pattern of </a:t>
            </a:r>
            <a:r>
              <a:rPr lang="en-US" dirty="0" smtClean="0"/>
              <a:t>reasoning)</a:t>
            </a:r>
          </a:p>
          <a:p>
            <a:r>
              <a:rPr lang="en-US" dirty="0"/>
              <a:t>if Data is not human, they should not treat him as a human. He is a robot and so is a toaster, therefore if we consider a toaster property, we should also consider Data property.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Language</a:t>
            </a:r>
            <a:endParaRPr lang="en-US" dirty="0"/>
          </a:p>
        </p:txBody>
      </p:sp>
      <p:sp>
        <p:nvSpPr>
          <p:cNvPr id="3" name="Content Placeholder 2"/>
          <p:cNvSpPr>
            <a:spLocks noGrp="1"/>
          </p:cNvSpPr>
          <p:nvPr>
            <p:ph sz="quarter" idx="1"/>
          </p:nvPr>
        </p:nvSpPr>
        <p:spPr/>
        <p:txBody>
          <a:bodyPr/>
          <a:lstStyle/>
          <a:p>
            <a:r>
              <a:rPr lang="en-US" dirty="0"/>
              <a:t>to differentiate between Data and human </a:t>
            </a:r>
            <a:r>
              <a:rPr lang="en-US" dirty="0" smtClean="0"/>
              <a:t>beings</a:t>
            </a:r>
          </a:p>
          <a:p>
            <a:r>
              <a:rPr lang="en-US" dirty="0" smtClean="0"/>
              <a:t>Dehumanize as much as possible.</a:t>
            </a:r>
          </a:p>
          <a:p>
            <a:r>
              <a:rPr lang="en-US" dirty="0" smtClean="0"/>
              <a:t>Alienation</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Sense Perception</a:t>
            </a:r>
            <a:endParaRPr lang="en-US" dirty="0"/>
          </a:p>
        </p:txBody>
      </p:sp>
      <p:sp>
        <p:nvSpPr>
          <p:cNvPr id="3" name="Content Placeholder 2"/>
          <p:cNvSpPr>
            <a:spLocks noGrp="1"/>
          </p:cNvSpPr>
          <p:nvPr>
            <p:ph sz="quarter" idx="1"/>
          </p:nvPr>
        </p:nvSpPr>
        <p:spPr/>
        <p:txBody>
          <a:bodyPr/>
          <a:lstStyle/>
          <a:p>
            <a:r>
              <a:rPr lang="en-US" dirty="0"/>
              <a:t>to show how Data may appear human, but is definitely not</a:t>
            </a:r>
            <a:r>
              <a:rPr lang="en-US" dirty="0" smtClean="0"/>
              <a:t>.</a:t>
            </a:r>
          </a:p>
          <a:p>
            <a:r>
              <a:rPr lang="en-US" dirty="0" smtClean="0"/>
              <a:t>Looks can be deceiving.</a:t>
            </a:r>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r>
              <a:rPr lang="en-US" dirty="0"/>
              <a:t>However, all this didn’t ultimately answer the question, is Data property? Data may not be human, but neither are the aliens on board, and they are not considered property. So what do we look at?</a:t>
            </a:r>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Language</a:t>
            </a:r>
            <a:endParaRPr lang="en-US" dirty="0"/>
          </a:p>
        </p:txBody>
      </p:sp>
      <p:sp>
        <p:nvSpPr>
          <p:cNvPr id="3" name="Content Placeholder 2"/>
          <p:cNvSpPr>
            <a:spLocks noGrp="1"/>
          </p:cNvSpPr>
          <p:nvPr>
            <p:ph sz="quarter" idx="1"/>
          </p:nvPr>
        </p:nvSpPr>
        <p:spPr/>
        <p:txBody>
          <a:bodyPr/>
          <a:lstStyle/>
          <a:p>
            <a:r>
              <a:rPr lang="en-US" dirty="0"/>
              <a:t>Firstly </a:t>
            </a:r>
            <a:r>
              <a:rPr lang="en-US" dirty="0" smtClean="0"/>
              <a:t>Picard used </a:t>
            </a:r>
            <a:r>
              <a:rPr lang="en-US" dirty="0"/>
              <a:t>Language and </a:t>
            </a:r>
            <a:r>
              <a:rPr lang="en-US" dirty="0" smtClean="0"/>
              <a:t>asked </a:t>
            </a:r>
            <a:r>
              <a:rPr lang="en-US" dirty="0"/>
              <a:t>the ‘hostile witness’/expert how they would define sentience. Then </a:t>
            </a:r>
            <a:r>
              <a:rPr lang="en-US" dirty="0" smtClean="0"/>
              <a:t>he shows </a:t>
            </a:r>
            <a:r>
              <a:rPr lang="en-US" dirty="0"/>
              <a:t>how Data fits all three criteria of sentience, therefore he should be defined as sentient.</a:t>
            </a:r>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Reason</a:t>
            </a:r>
            <a:endParaRPr lang="en-US" dirty="0"/>
          </a:p>
        </p:txBody>
      </p:sp>
      <p:sp>
        <p:nvSpPr>
          <p:cNvPr id="3" name="Content Placeholder 2"/>
          <p:cNvSpPr>
            <a:spLocks noGrp="1"/>
          </p:cNvSpPr>
          <p:nvPr>
            <p:ph sz="quarter" idx="1"/>
          </p:nvPr>
        </p:nvSpPr>
        <p:spPr/>
        <p:txBody>
          <a:bodyPr/>
          <a:lstStyle/>
          <a:p>
            <a:r>
              <a:rPr lang="en-US" dirty="0"/>
              <a:t>If Data is sentient, and we do not treat sentient beings as property, then we should not treat Data as property. They also debunk the irrelevant pattern of reasoning from earlier. Just because Data is not human does not mean he is not sentient.</a:t>
            </a:r>
          </a:p>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Sense Perception</a:t>
            </a:r>
            <a:endParaRPr lang="en-US" dirty="0"/>
          </a:p>
        </p:txBody>
      </p:sp>
      <p:sp>
        <p:nvSpPr>
          <p:cNvPr id="3" name="Content Placeholder 2"/>
          <p:cNvSpPr>
            <a:spLocks noGrp="1"/>
          </p:cNvSpPr>
          <p:nvPr>
            <p:ph sz="quarter" idx="1"/>
          </p:nvPr>
        </p:nvSpPr>
        <p:spPr/>
        <p:txBody>
          <a:bodyPr/>
          <a:lstStyle/>
          <a:p>
            <a:r>
              <a:rPr lang="en-US" dirty="0"/>
              <a:t>to show how Data may be different from humans, but he is also very alike. He keeps medals for sentimental value, and has had an intimate relationship with a woman, something you don’t expect from a machine.</a:t>
            </a:r>
          </a:p>
          <a:p>
            <a:endParaRPr lang="en-US"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9</TotalTime>
  <Words>350</Words>
  <Application>Microsoft Office PowerPoint</Application>
  <PresentationFormat>On-screen Show (4:3)</PresentationFormat>
  <Paragraphs>25</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Median</vt:lpstr>
      <vt:lpstr>WoK In Star Trek</vt:lpstr>
      <vt:lpstr>Emotion</vt:lpstr>
      <vt:lpstr>Reason</vt:lpstr>
      <vt:lpstr>Language</vt:lpstr>
      <vt:lpstr>Sense Perception</vt:lpstr>
      <vt:lpstr>Slide 6</vt:lpstr>
      <vt:lpstr>Language</vt:lpstr>
      <vt:lpstr>Reason</vt:lpstr>
      <vt:lpstr>Sense Perception</vt:lpstr>
      <vt:lpstr>Emotion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WoK In Star Trek</dc:title>
  <dc:creator>Kastriot Osmani</dc:creator>
  <cp:lastModifiedBy>Kastriot Osmani</cp:lastModifiedBy>
  <cp:revision>1</cp:revision>
  <dcterms:created xsi:type="dcterms:W3CDTF">2012-12-04T19:56:40Z</dcterms:created>
  <dcterms:modified xsi:type="dcterms:W3CDTF">2012-12-04T20:06:34Z</dcterms:modified>
</cp:coreProperties>
</file>